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8" r:id="rId6"/>
    <p:sldId id="256" r:id="rId7"/>
    <p:sldId id="259" r:id="rId8"/>
    <p:sldId id="260" r:id="rId9"/>
    <p:sldId id="261" r:id="rId10"/>
    <p:sldId id="262" r:id="rId11"/>
    <p:sldId id="263" r:id="rId12"/>
    <p:sldId id="270" r:id="rId13"/>
    <p:sldId id="267" r:id="rId14"/>
    <p:sldId id="269" r:id="rId15"/>
    <p:sldId id="265" r:id="rId16"/>
  </p:sldIdLst>
  <p:sldSz cx="12192000" cy="6858000"/>
  <p:notesSz cx="6858000" cy="9144000"/>
  <p:defaultTextStyle>
    <a:defPPr rtl="0"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BD40D-8BCC-92E0-5B19-4DDD3647FD8A}" name="Gästanvändare" initials="Gä" userId="S::urn:spo:anon#28f291f0f41529f2d33f711fc05079be96fd01c121f1a24ef69a25695630ae61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B550B-B59F-33A5-81F7-292172AEF920}" v="51" dt="2022-08-29T18:42:02.194"/>
    <p1510:client id="{094B006B-D152-49BC-B36A-0D066590DEC1}" v="26" dt="2022-08-24T11:29:59.970"/>
    <p1510:client id="{18B486A3-F5CC-4507-A985-BF5C871409DB}" v="28" dt="2022-09-01T19:51:24.494"/>
    <p1510:client id="{225F6444-FB98-99BD-7672-629CBCB05736}" v="88" dt="2022-09-02T07:37:41.231"/>
    <p1510:client id="{241127E0-E1A6-275A-B123-C886F65F2E3B}" v="1356" dt="2022-08-29T13:23:09.824"/>
    <p1510:client id="{2BCD4053-B090-4B26-A210-B21D9330B696}" v="194" dt="2022-08-29T10:41:00.484"/>
    <p1510:client id="{3A88C4E2-111F-9D43-1529-2B4686C8BA8A}" v="52" dt="2022-09-02T07:43:21.512"/>
    <p1510:client id="{42686B77-6937-5BB2-4040-F23C228F6E74}" v="12" dt="2022-08-29T12:28:47.399"/>
    <p1510:client id="{525F6260-D8B8-317D-2A79-F25F3A391E1F}" v="470" dt="2022-08-24T11:03:38.117"/>
    <p1510:client id="{557738BE-6276-5FB7-F1D0-0945AE6B441B}" v="8" dt="2022-09-01T10:42:04.203"/>
    <p1510:client id="{5DA4DB9D-58CE-F5CD-DB54-DB37E532B302}" v="15" dt="2022-08-25T08:08:40.883"/>
    <p1510:client id="{61276321-AF96-9274-681D-2502BD8BA7EB}" v="490" dt="2022-09-02T01:56:26.172"/>
    <p1510:client id="{68BE05AA-5DA9-B50F-0974-42698937B963}" v="130" dt="2022-08-24T12:28:26.868"/>
    <p1510:client id="{6DAD32D4-E73E-3732-29C6-8E5CAC7B7A18}" v="13" dt="2022-08-25T07:25:17.390"/>
    <p1510:client id="{717A69F8-1969-FAFE-77D8-70E5558F7D41}" v="165" dt="2022-08-29T12:37:34.067"/>
    <p1510:client id="{8B194609-EB17-35DC-7E2B-E8939914E5E1}" v="324" dt="2022-08-24T12:52:42.239"/>
    <p1510:client id="{8E0EC1D4-B1ED-BCEF-89F1-6F19224CFDBB}" v="20" dt="2022-08-25T07:54:41.725"/>
    <p1510:client id="{A68AF0BD-5F79-2DFE-D94F-48E3F6E4E62A}" v="4" dt="2022-08-27T18:24:14.462"/>
    <p1510:client id="{B625A643-CACD-407B-4F10-C0AFB18E726F}" v="36" dt="2022-09-02T07:57:40.771"/>
    <p1510:client id="{C014BFD5-F296-D68B-5CFC-3C6B6E5E1B05}" v="1091" dt="2022-08-29T21:11:43.326"/>
    <p1510:client id="{C1C3F7FE-D76B-0B14-0ECB-98AE85F61DF4}" v="205" dt="2022-09-02T01:19:55.233"/>
    <p1510:client id="{C227CFEE-485B-A2A5-5759-DC2C5728969D}" v="643" dt="2022-09-01T20:36:22.065"/>
    <p1510:client id="{D10E23D5-46C9-FE9C-FED6-E8346671EAD4}" v="57" dt="2022-09-02T07:50:44.366"/>
    <p1510:client id="{D27E7E3A-B937-F368-E99E-0A720774B224}" v="1" dt="2022-08-24T10:50:24.729"/>
    <p1510:client id="{DC2EF7CB-D3DA-5814-A8D8-392127E73F16}" v="7" dt="2022-08-30T10:12:09.157"/>
    <p1510:client id="{E8702C40-5463-A13D-B0B6-527818BD7574}" v="1032" dt="2022-09-01T08:49:35.622"/>
    <p1510:client id="{F0656824-848E-2AE5-D05D-243104801163}" v="7" dt="2022-08-30T12:23:24.066"/>
    <p1510:client id="{F16171D7-97D5-76CE-6127-E8B88CEA564A}" v="320" dt="2022-08-31T02:17:30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AD4784-36CA-4C6E-8ED3-BE1A79FC5FF8}" type="datetime1">
              <a:rPr lang="sv-SE" smtClean="0"/>
              <a:t>2022-09-07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13BFC2-2F63-452A-A2CB-4969FA3066A0}" type="datetime1">
              <a:rPr lang="sv-SE" noProof="0" smtClean="0"/>
              <a:t>2022-09-07</a:t>
            </a:fld>
            <a:endParaRPr lang="sv-SE" noProof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6600" lvl="1" indent="-28575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Courier New,monospace"/>
              <a:buChar char="•"/>
            </a:pPr>
            <a:r>
              <a:rPr lang="en-US"/>
              <a:t>1,35 </a:t>
            </a:r>
            <a:r>
              <a:rPr lang="en-US" err="1"/>
              <a:t>miljoner</a:t>
            </a:r>
            <a:r>
              <a:rPr lang="en-US"/>
              <a:t>/ </a:t>
            </a:r>
            <a:r>
              <a:rPr lang="en-US" err="1"/>
              <a:t>år</a:t>
            </a:r>
            <a:r>
              <a:rPr lang="en-US"/>
              <a:t> (</a:t>
            </a:r>
            <a:r>
              <a:rPr lang="en-US" err="1"/>
              <a:t>främst</a:t>
            </a:r>
            <a:r>
              <a:rPr lang="en-US"/>
              <a:t> </a:t>
            </a:r>
            <a:r>
              <a:rPr lang="en-US" err="1"/>
              <a:t>fotgängare</a:t>
            </a:r>
            <a:r>
              <a:rPr lang="en-US"/>
              <a:t>, </a:t>
            </a:r>
            <a:r>
              <a:rPr lang="en-US" err="1"/>
              <a:t>cyklister</a:t>
            </a:r>
            <a:r>
              <a:rPr lang="en-US"/>
              <a:t> </a:t>
            </a:r>
            <a:r>
              <a:rPr lang="en-US" err="1"/>
              <a:t>och</a:t>
            </a:r>
            <a:r>
              <a:rPr lang="en-US"/>
              <a:t> </a:t>
            </a:r>
            <a:r>
              <a:rPr lang="en-US" err="1"/>
              <a:t>motorcyklister</a:t>
            </a:r>
            <a:r>
              <a:rPr lang="en-US"/>
              <a:t>)</a:t>
            </a:r>
          </a:p>
          <a:p>
            <a:pPr marL="736600" lvl="1" indent="-28575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Courier New,monospace"/>
              <a:buChar char="•"/>
            </a:pPr>
            <a:r>
              <a:rPr lang="en-US" err="1"/>
              <a:t>Största</a:t>
            </a:r>
            <a:r>
              <a:rPr lang="en-US"/>
              <a:t> </a:t>
            </a:r>
            <a:r>
              <a:rPr lang="en-US" err="1"/>
              <a:t>dödsorsaken</a:t>
            </a:r>
            <a:r>
              <a:rPr lang="en-US"/>
              <a:t> för </a:t>
            </a:r>
            <a:r>
              <a:rPr lang="en-US" err="1"/>
              <a:t>gruppen</a:t>
            </a:r>
            <a:r>
              <a:rPr lang="en-US"/>
              <a:t> 5-29 </a:t>
            </a:r>
            <a:r>
              <a:rPr lang="en-US" err="1"/>
              <a:t>år</a:t>
            </a:r>
            <a:r>
              <a:rPr lang="en-US"/>
              <a:t> (8e </a:t>
            </a:r>
            <a:r>
              <a:rPr lang="en-US" err="1"/>
              <a:t>över</a:t>
            </a:r>
            <a:r>
              <a:rPr lang="en-US"/>
              <a:t> </a:t>
            </a:r>
            <a:r>
              <a:rPr lang="en-US" err="1"/>
              <a:t>alla</a:t>
            </a:r>
            <a:r>
              <a:rPr lang="en-US"/>
              <a:t> </a:t>
            </a:r>
            <a:r>
              <a:rPr lang="en-US" err="1"/>
              <a:t>grupper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pPr marL="736600" lvl="1" indent="-28575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Courier New,monospace"/>
              <a:buChar char="•"/>
            </a:pPr>
            <a:r>
              <a:rPr lang="en-US" err="1"/>
              <a:t>Utvecklingsländer</a:t>
            </a:r>
            <a:r>
              <a:rPr lang="en-US"/>
              <a:t> </a:t>
            </a:r>
            <a:r>
              <a:rPr lang="en-US" err="1"/>
              <a:t>överrepresenterade</a:t>
            </a:r>
            <a:endParaRPr lang="en-US" err="1">
              <a:cs typeface="Calibri"/>
            </a:endParaRPr>
          </a:p>
          <a:p>
            <a:pPr marL="736600" lvl="1" indent="-28575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Courier New,monospace"/>
              <a:buChar char="•"/>
            </a:pPr>
            <a:r>
              <a:rPr lang="en-US"/>
              <a:t>1,3 </a:t>
            </a:r>
            <a:r>
              <a:rPr lang="en-US" err="1"/>
              <a:t>trilioner</a:t>
            </a:r>
            <a:r>
              <a:rPr lang="en-US"/>
              <a:t> dollar 2015-2030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18CCA95-4F40-4CDD-BF1E-B8C9EB86EE73}" type="slidenum">
              <a:rPr lang="sv-SE" noProof="0" smtClean="0"/>
              <a:t>1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67728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Bilddesign</a:t>
            </a:r>
            <a:r>
              <a:rPr lang="en-US">
                <a:cs typeface="Calibri"/>
              </a:rPr>
              <a:t> – airbag, </a:t>
            </a:r>
            <a:r>
              <a:rPr lang="en-US" err="1">
                <a:cs typeface="Calibri"/>
              </a:rPr>
              <a:t>deformationszoner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18CCA95-4F40-4CDD-BF1E-B8C9EB86EE73}" type="slidenum">
              <a:rPr lang="sv-SE" noProof="0" smtClean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11019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Förlorade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jobb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yrkesförare</a:t>
            </a:r>
          </a:p>
          <a:p>
            <a:r>
              <a:rPr lang="en-US" err="1">
                <a:cs typeface="Calibri"/>
              </a:rPr>
              <a:t>Kostnader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utveckling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ägande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18CCA95-4F40-4CDD-BF1E-B8C9EB86EE73}" type="slidenum">
              <a:rPr lang="sv-SE" noProof="0" smtClean="0"/>
              <a:t>8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3615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Moral Machines 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18CCA95-4F40-4CDD-BF1E-B8C9EB86EE73}" type="slidenum">
              <a:rPr lang="sv-SE" noProof="0" smtClean="0"/>
              <a:t>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853168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Klimat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elektriska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minimerad</a:t>
            </a:r>
            <a:r>
              <a:rPr lang="en-US">
                <a:cs typeface="Calibri"/>
              </a:rPr>
              <a:t> acceleration</a:t>
            </a:r>
          </a:p>
          <a:p>
            <a:r>
              <a:rPr lang="en-US">
                <a:cs typeface="Calibri"/>
              </a:rPr>
              <a:t>Transport för </a:t>
            </a:r>
            <a:r>
              <a:rPr lang="en-US" err="1">
                <a:cs typeface="Calibri"/>
              </a:rPr>
              <a:t>fler</a:t>
            </a:r>
            <a:r>
              <a:rPr lang="en-US">
                <a:cs typeface="Calibri"/>
              </a:rPr>
              <a:t> - </a:t>
            </a:r>
            <a:r>
              <a:rPr lang="en-US" err="1">
                <a:cs typeface="Calibri"/>
              </a:rPr>
              <a:t>äldre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avsides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väljer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18CCA95-4F40-4CDD-BF1E-B8C9EB86EE73}" type="slidenum">
              <a:rPr lang="sv-SE" noProof="0" smtClean="0"/>
              <a:t>10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710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3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47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551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0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3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49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xtranet.who.int/roadsafety/death-on-the-roads/#tick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mev.se/2022/03/17/utvecklingen-av-sjalvkorande-bilar-och-tankbara-effekter-pa-miljo-och-resande/" TargetMode="External"/><Relationship Id="rId13" Type="http://schemas.openxmlformats.org/officeDocument/2006/relationships/hyperlink" Target="https://www.freethink.com/technology/self-driving-cars-algorithm" TargetMode="External"/><Relationship Id="rId3" Type="http://schemas.openxmlformats.org/officeDocument/2006/relationships/hyperlink" Target="https://en.wikipedia.org/wiki/Convolutional_neural_network" TargetMode="External"/><Relationship Id="rId7" Type="http://schemas.openxmlformats.org/officeDocument/2006/relationships/hyperlink" Target="https://www.forbes.com/sites/bernardmarr/2018/10/01/what-is-deep-learning-ai-a-simple-guide-with-8-practical-examples/?sh=7716104e8d4b" TargetMode="External"/><Relationship Id="rId12" Type="http://schemas.openxmlformats.org/officeDocument/2006/relationships/hyperlink" Target="https://mindy-support.com/news-post/how-machine-learning-in-automotive-makes-self-driving-cars-a-reality/" TargetMode="External"/><Relationship Id="rId2" Type="http://schemas.openxmlformats.org/officeDocument/2006/relationships/hyperlink" Target="https://www.cdc.gov/injury/features/global-road-safet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leer.com/articles/203-machine-learning-algorithm-backbone-of-emerging-technologies/" TargetMode="External"/><Relationship Id="rId11" Type="http://schemas.openxmlformats.org/officeDocument/2006/relationships/hyperlink" Target="https://www.iiot-world.com/artificial-intelligence-ml/machine-learning/machine-learning-algorithms-in-autonomous-driving/" TargetMode="External"/><Relationship Id="rId5" Type="http://schemas.openxmlformats.org/officeDocument/2006/relationships/hyperlink" Target="https://www.upgrad.com/blog/how-machine-learning-algorithms-made-self-driving-cars-possible/#:~:text=Self-driving%20car%20Machine%20Learning%20algorithms%20are%20generally%20divided,types%20of%20regression%20algorithms%20used%20in%20self%C2%AD-driving%20cars." TargetMode="External"/><Relationship Id="rId10" Type="http://schemas.openxmlformats.org/officeDocument/2006/relationships/hyperlink" Target="https://www.media.mit.edu/projects/moral-machine/updates/" TargetMode="External"/><Relationship Id="rId4" Type="http://schemas.openxmlformats.org/officeDocument/2006/relationships/hyperlink" Target="https://techcrunch.com/2021/06/03/waymos-driverless-taxi-service-can-now-be-accessed-on-google-maps/?guccounter=1&amp;guce_referrer=aHR0cHM6Ly93d3cuZ29vZ2xlLmNvbS8&amp;guce_referrer_sig=AQAAADKlQ8UI_2j88b78l_dEk28eTX7WRe4myhbbDzD2H6pk4_Xd47RJTdtLrA95lyv57l2ciIHr3vvGe9-jXfpp1anmyk1l8Vq4Di9CpQ5o5am02rHVW3G5DNWseL-dVJdAmYDVK08pH1kyczWL805ApVqp1OKoH6dEKuxHbEc8oBnq" TargetMode="External"/><Relationship Id="rId9" Type="http://schemas.openxmlformats.org/officeDocument/2006/relationships/hyperlink" Target="https://weandthecolor.com/mercedes-benz-f-015-self-driving-car-concept/48776" TargetMode="External"/><Relationship Id="rId14" Type="http://schemas.openxmlformats.org/officeDocument/2006/relationships/hyperlink" Target="https://www.forbes.com/sites/enriquedans/2021/06/11/the-future-of-autonomous-vehicles-product-orservice/?sh=4948c999589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anet.who.int/roadsafety/death-on-the-roads/#ticker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C1B6-7E08-A676-EE57-2F4C8821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796" y="1885429"/>
            <a:ext cx="9603189" cy="3997828"/>
          </a:xfrm>
        </p:spPr>
        <p:txBody>
          <a:bodyPr anchor="t">
            <a:normAutofit/>
          </a:bodyPr>
          <a:lstStyle/>
          <a:p>
            <a:pPr marL="450850" lvl="1" indent="0"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  <a:hlinkClick r:id="rId4"/>
              </a:rPr>
              <a:t>WHO | Death on the roads</a:t>
            </a:r>
            <a:endParaRPr lang="en-US"/>
          </a:p>
          <a:p>
            <a:pPr marL="0" indent="0">
              <a:buNone/>
            </a:pPr>
            <a:endParaRPr lang="en-US" sz="1800">
              <a:cs typeface="Arial"/>
            </a:endParaRPr>
          </a:p>
          <a:p>
            <a:pPr marL="0" indent="0">
              <a:buNone/>
            </a:pPr>
            <a:endParaRPr lang="en-US" sz="1800" b="1">
              <a:cs typeface="Arial"/>
            </a:endParaRPr>
          </a:p>
          <a:p>
            <a:pPr marL="344170" indent="-344170"/>
            <a:endParaRPr lang="en-US" sz="1800">
              <a:cs typeface="Arial"/>
            </a:endParaRPr>
          </a:p>
          <a:p>
            <a:pPr marL="344170" indent="-344170"/>
            <a:endParaRPr lang="en-US" sz="18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351EF-23CA-3E38-A546-0DEED86EEE47}"/>
              </a:ext>
            </a:extLst>
          </p:cNvPr>
          <p:cNvSpPr txBox="1"/>
          <p:nvPr/>
        </p:nvSpPr>
        <p:spPr>
          <a:xfrm>
            <a:off x="1393031" y="6274594"/>
            <a:ext cx="3431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Ref [2]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DD372C9-E489-C33C-5642-FA3849E5C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079" y="2280402"/>
            <a:ext cx="5305513" cy="400029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364EE3E-C805-A309-E89F-E8F55180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261" y="808056"/>
            <a:ext cx="9007878" cy="1077229"/>
          </a:xfrm>
        </p:spPr>
        <p:txBody>
          <a:bodyPr/>
          <a:lstStyle/>
          <a:p>
            <a:r>
              <a:rPr lang="en-US">
                <a:cs typeface="Arial"/>
              </a:rPr>
              <a:t>En person </a:t>
            </a:r>
            <a:r>
              <a:rPr lang="en-US" err="1">
                <a:cs typeface="Arial"/>
              </a:rPr>
              <a:t>dör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trafiken</a:t>
            </a:r>
            <a:r>
              <a:rPr lang="en-US">
                <a:cs typeface="Arial"/>
              </a:rPr>
              <a:t> var 23:de </a:t>
            </a:r>
            <a:r>
              <a:rPr lang="en-US" err="1">
                <a:cs typeface="Arial"/>
              </a:rPr>
              <a:t>sekund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74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157-A8B4-BAF8-0BC2-2CB9616A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970" y="444393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err="1">
                <a:cs typeface="Arial" panose="020B0604020202020204"/>
              </a:rPr>
              <a:t>Många</a:t>
            </a:r>
            <a:r>
              <a:rPr lang="en-US">
                <a:cs typeface="Arial" panose="020B0604020202020204"/>
              </a:rPr>
              <a:t> </a:t>
            </a:r>
            <a:r>
              <a:rPr lang="en-US" err="1">
                <a:cs typeface="Arial" panose="020B0604020202020204"/>
              </a:rPr>
              <a:t>fördelar</a:t>
            </a:r>
            <a:r>
              <a:rPr lang="en-US">
                <a:cs typeface="Arial" panose="020B0604020202020204"/>
              </a:rPr>
              <a:t> </a:t>
            </a:r>
            <a:r>
              <a:rPr lang="en-US" err="1">
                <a:cs typeface="Arial" panose="020B0604020202020204"/>
              </a:rPr>
              <a:t>förutom</a:t>
            </a:r>
            <a:r>
              <a:rPr lang="en-US">
                <a:cs typeface="Arial" panose="020B0604020202020204"/>
              </a:rPr>
              <a:t> </a:t>
            </a:r>
            <a:r>
              <a:rPr lang="en-US" err="1">
                <a:cs typeface="Arial" panose="020B0604020202020204"/>
              </a:rPr>
              <a:t>ökad</a:t>
            </a:r>
            <a:r>
              <a:rPr lang="en-US">
                <a:cs typeface="Arial" panose="020B0604020202020204"/>
              </a:rPr>
              <a:t> </a:t>
            </a:r>
            <a:r>
              <a:rPr lang="en-US" err="1">
                <a:cs typeface="Arial" panose="020B0604020202020204"/>
              </a:rPr>
              <a:t>säkerhet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C1B6-7E08-A676-EE57-2F4C8821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462" y="5866951"/>
            <a:ext cx="2992035" cy="4581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err="1">
                <a:cs typeface="Arial"/>
              </a:rPr>
              <a:t>Färre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centrala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parkeringar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DECC-35E9-1695-14B8-CA4950FF56EA}"/>
              </a:ext>
            </a:extLst>
          </p:cNvPr>
          <p:cNvSpPr txBox="1"/>
          <p:nvPr/>
        </p:nvSpPr>
        <p:spPr>
          <a:xfrm>
            <a:off x="10191028" y="6395893"/>
            <a:ext cx="23836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Ref [5]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19BE3B-A28A-90BF-D345-E7554968C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85" y="4234728"/>
            <a:ext cx="2743200" cy="15430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8D1ADE6-9E54-1D8A-B2F4-B3A7B5C85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71" y="1465897"/>
            <a:ext cx="2993231" cy="155924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975A80A-32CE-D32F-BCC9-C250C3DEA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496" y="1459100"/>
            <a:ext cx="2743200" cy="18288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4A86B98-AD57-6D15-EAB2-ADDC0F0F8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408" y="4256712"/>
            <a:ext cx="2857500" cy="149973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05AB0C2-58DC-59F0-62A3-8214F22A8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45" y="1462037"/>
            <a:ext cx="2743200" cy="1580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FF03CA-7280-00E6-D4AB-89E2E274CE6C}"/>
              </a:ext>
            </a:extLst>
          </p:cNvPr>
          <p:cNvSpPr txBox="1">
            <a:spLocks/>
          </p:cNvSpPr>
          <p:nvPr/>
        </p:nvSpPr>
        <p:spPr>
          <a:xfrm>
            <a:off x="1417862" y="3208033"/>
            <a:ext cx="3267971" cy="450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err="1">
                <a:cs typeface="Arial"/>
              </a:rPr>
              <a:t>Minskad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klimatpåverkan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F05BF0-111D-636B-D283-4F2E7552CCB8}"/>
              </a:ext>
            </a:extLst>
          </p:cNvPr>
          <p:cNvSpPr txBox="1">
            <a:spLocks/>
          </p:cNvSpPr>
          <p:nvPr/>
        </p:nvSpPr>
        <p:spPr>
          <a:xfrm>
            <a:off x="8193890" y="3034850"/>
            <a:ext cx="2328171" cy="450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err="1">
                <a:cs typeface="Arial"/>
              </a:rPr>
              <a:t>Förbättrat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trafikflöde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CD6F91-0853-4456-ADAF-0DDF3E3AEEC2}"/>
              </a:ext>
            </a:extLst>
          </p:cNvPr>
          <p:cNvSpPr txBox="1">
            <a:spLocks/>
          </p:cNvSpPr>
          <p:nvPr/>
        </p:nvSpPr>
        <p:spPr>
          <a:xfrm>
            <a:off x="4881498" y="3287697"/>
            <a:ext cx="3267971" cy="450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err="1">
                <a:cs typeface="Arial"/>
              </a:rPr>
              <a:t>Bättre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utnyttjande</a:t>
            </a:r>
            <a:r>
              <a:rPr lang="en-US" sz="1800">
                <a:cs typeface="Arial"/>
              </a:rPr>
              <a:t> av </a:t>
            </a:r>
            <a:r>
              <a:rPr lang="en-US" sz="1800" err="1">
                <a:cs typeface="Arial"/>
              </a:rPr>
              <a:t>tid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36A5008-9A8D-ED42-B5A5-338FFC67A563}"/>
              </a:ext>
            </a:extLst>
          </p:cNvPr>
          <p:cNvSpPr txBox="1">
            <a:spLocks/>
          </p:cNvSpPr>
          <p:nvPr/>
        </p:nvSpPr>
        <p:spPr>
          <a:xfrm>
            <a:off x="3132362" y="5933915"/>
            <a:ext cx="1985271" cy="450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Arial"/>
              </a:rPr>
              <a:t>Transport för </a:t>
            </a:r>
            <a:r>
              <a:rPr lang="en-US" sz="1800" err="1">
                <a:cs typeface="Arial"/>
              </a:rPr>
              <a:t>fler</a:t>
            </a:r>
          </a:p>
        </p:txBody>
      </p:sp>
    </p:spTree>
    <p:extLst>
      <p:ext uri="{BB962C8B-B14F-4D97-AF65-F5344CB8AC3E}">
        <p14:creationId xmlns:p14="http://schemas.microsoft.com/office/powerpoint/2010/main" val="107616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10F7A-7B95-F778-0D06-BD6638DB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4684568"/>
            <a:ext cx="8445357" cy="88352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800" err="1"/>
              <a:t>Är</a:t>
            </a:r>
            <a:r>
              <a:rPr lang="en-US" sz="4800"/>
              <a:t> </a:t>
            </a:r>
            <a:r>
              <a:rPr lang="en-US" sz="4800" err="1"/>
              <a:t>självkörande</a:t>
            </a:r>
            <a:r>
              <a:rPr lang="en-US" sz="4800"/>
              <a:t> </a:t>
            </a:r>
            <a:r>
              <a:rPr lang="en-US" sz="4800" err="1"/>
              <a:t>bilar</a:t>
            </a:r>
            <a:r>
              <a:rPr lang="en-US" sz="4800"/>
              <a:t> </a:t>
            </a:r>
            <a:r>
              <a:rPr lang="en-US" sz="4800" err="1"/>
              <a:t>vår</a:t>
            </a:r>
            <a:r>
              <a:rPr lang="en-US" sz="4800"/>
              <a:t> </a:t>
            </a:r>
            <a:r>
              <a:rPr lang="en-US" sz="4800" err="1"/>
              <a:t>framtid</a:t>
            </a:r>
            <a:r>
              <a:rPr lang="en-US" sz="4800"/>
              <a:t>?</a:t>
            </a:r>
            <a:br>
              <a:rPr lang="en-US" sz="4800"/>
            </a:br>
            <a:r>
              <a:rPr lang="en-US" sz="4800">
                <a:cs typeface="Arial"/>
              </a:rPr>
              <a:t>Vad </a:t>
            </a:r>
            <a:r>
              <a:rPr lang="en-US" sz="4800" err="1">
                <a:cs typeface="Arial"/>
              </a:rPr>
              <a:t>tycker</a:t>
            </a:r>
            <a:r>
              <a:rPr lang="en-US" sz="4800">
                <a:cs typeface="Arial"/>
              </a:rPr>
              <a:t> </a:t>
            </a:r>
            <a:r>
              <a:rPr lang="en-US" sz="4800" err="1">
                <a:cs typeface="Arial"/>
              </a:rPr>
              <a:t>ni</a:t>
            </a:r>
            <a:r>
              <a:rPr lang="en-US" sz="4800">
                <a:cs typeface="Arial"/>
              </a:rPr>
              <a:t>?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D7885D-EAE7-9CA9-FB3A-29ED8F4BA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3" r="-1" b="621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C034-2972-CC34-1A07-46362052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Källor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DC3A-3F4B-3143-B544-F1526D7E0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534347"/>
            <a:ext cx="7796540" cy="4867289"/>
          </a:xfrm>
        </p:spPr>
        <p:txBody>
          <a:bodyPr>
            <a:normAutofit fontScale="62500" lnSpcReduction="20000"/>
          </a:bodyPr>
          <a:lstStyle/>
          <a:p>
            <a:pPr marL="344170" indent="-344170"/>
            <a:r>
              <a:rPr lang="en-US" sz="1100" b="1">
                <a:ea typeface="+mn-lt"/>
                <a:cs typeface="+mn-lt"/>
              </a:rPr>
              <a:t>[1] </a:t>
            </a:r>
            <a:r>
              <a:rPr lang="en-US" sz="1100">
                <a:ea typeface="+mn-lt"/>
                <a:cs typeface="+mn-lt"/>
              </a:rPr>
              <a:t>https://www.extremetech.com/extreme/213517-a-laser-and-a-raspberry-pi-can-disable-a-self-driving-car</a:t>
            </a:r>
          </a:p>
          <a:p>
            <a:pPr marL="344170" indent="-344170"/>
            <a:r>
              <a:rPr lang="en-US" sz="1100">
                <a:cs typeface="Arial" panose="020B0604020202020204"/>
              </a:rPr>
              <a:t>[2] </a:t>
            </a:r>
            <a:r>
              <a:rPr lang="en-US" sz="1100">
                <a:ea typeface="+mn-lt"/>
                <a:cs typeface="+mn-lt"/>
                <a:hlinkClick r:id="rId2"/>
              </a:rPr>
              <a:t>https://www.cdc.gov/injury/features/global-road-safety/index.html</a:t>
            </a:r>
            <a:r>
              <a:rPr lang="en-US" sz="1100">
                <a:ea typeface="+mn-lt"/>
                <a:cs typeface="+mn-lt"/>
              </a:rPr>
              <a:t> 2022-08-29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[3] </a:t>
            </a:r>
            <a:r>
              <a:rPr lang="en-US" sz="1100">
                <a:ea typeface="+mn-lt"/>
                <a:cs typeface="+mn-lt"/>
                <a:hlinkClick r:id="rId3"/>
              </a:rPr>
              <a:t>https://en.wikipedia.org/wiki/Convolutional_neural_network</a:t>
            </a:r>
            <a:endParaRPr lang="en-US" sz="1100">
              <a:ea typeface="+mn-lt"/>
              <a:cs typeface="+mn-lt"/>
            </a:endParaRPr>
          </a:p>
          <a:p>
            <a:pPr marL="344170" indent="-344170"/>
            <a:r>
              <a:rPr lang="en-US" sz="1100">
                <a:ea typeface="+mn-lt"/>
                <a:cs typeface="+mn-lt"/>
              </a:rPr>
              <a:t>[4] </a:t>
            </a:r>
            <a:r>
              <a:rPr lang="en-US" sz="1100">
                <a:ea typeface="+mn-lt"/>
                <a:cs typeface="+mn-lt"/>
                <a:hlinkClick r:id="rId4"/>
              </a:rPr>
              <a:t>https://techcrunch.com/2021/06/03/waymos-driverless-taxi-service-can-now-be-accessed-on-google-maps/?guccounter=1&amp;guce_referrer=aHR0cHM6Ly93d3cuZ29vZ2xlLmNvbS8&amp;guce_referrer_sig=AQAAADKlQ8UI_2j88b78l_dEk28eTX7WRe4myhbbDzD2H6pk4_Xd47RJTdtLrA95lyv57l2ciIHr3vvGe9-jXfpp1anmyk1l8Vq4Di9CpQ5o5am02rHVW3G5DNWseL-dVJdAmYDVK08pH1kyczWL805ApVqp1OKoH6dEKuxHbEc8oBnq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[5] Self-Driving Cars: The Pros &amp; Cons of Automated Vehicles (valientemott.com) 2022-08-29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[6] </a:t>
            </a:r>
            <a:r>
              <a:rPr lang="en-US" sz="1100">
                <a:ea typeface="+mn-lt"/>
                <a:cs typeface="+mn-lt"/>
                <a:hlinkClick r:id="rId5"/>
              </a:rPr>
              <a:t>How Machine Learning Algorithms Made Self Driving Cars Possible? | upGrad blog</a:t>
            </a:r>
            <a:r>
              <a:rPr lang="en-US" sz="1100">
                <a:ea typeface="+mn-lt"/>
                <a:cs typeface="+mn-lt"/>
              </a:rPr>
              <a:t> 2022-08-29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[7] </a:t>
            </a:r>
            <a:r>
              <a:rPr lang="en-US" sz="1100">
                <a:ea typeface="+mn-lt"/>
                <a:cs typeface="+mn-lt"/>
                <a:hlinkClick r:id="rId6"/>
              </a:rPr>
              <a:t>Machine Learning Algorithm - Backbone of emerging technologies (techleer.com)</a:t>
            </a:r>
            <a:r>
              <a:rPr lang="en-US" sz="1100">
                <a:ea typeface="+mn-lt"/>
                <a:cs typeface="+mn-lt"/>
              </a:rPr>
              <a:t> 2022-08-29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[8] </a:t>
            </a:r>
            <a:r>
              <a:rPr lang="en-US" sz="1100">
                <a:ea typeface="+mn-lt"/>
                <a:cs typeface="+mn-lt"/>
                <a:hlinkClick r:id="rId7"/>
              </a:rPr>
              <a:t>What Is Deep Learning AI? A Simple Guide With 8 Practical Examples (forbes.com)</a:t>
            </a:r>
            <a:r>
              <a:rPr lang="en-US" sz="1100">
                <a:ea typeface="+mn-lt"/>
                <a:cs typeface="+mn-lt"/>
              </a:rPr>
              <a:t> 2022-08-30</a:t>
            </a:r>
            <a:endParaRPr lang="en-US"/>
          </a:p>
          <a:p>
            <a:pPr marL="344170" indent="-344170"/>
            <a:r>
              <a:rPr lang="en-US" sz="1100">
                <a:ea typeface="+mn-lt"/>
                <a:cs typeface="+mn-lt"/>
              </a:rPr>
              <a:t>[9] </a:t>
            </a:r>
            <a:r>
              <a:rPr lang="en-US" sz="1100">
                <a:ea typeface="+mn-lt"/>
                <a:cs typeface="+mn-lt"/>
                <a:hlinkClick r:id="rId8"/>
              </a:rPr>
              <a:t>Utvecklingen av självkörande bilar och tänkbara effekter på miljö och resande - OMEV: Omvärldsanalys Energieffektiva Vägfordon</a:t>
            </a:r>
            <a:r>
              <a:rPr lang="en-US" sz="1100">
                <a:ea typeface="+mn-lt"/>
                <a:cs typeface="+mn-lt"/>
              </a:rPr>
              <a:t> 2022-08-29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[10] </a:t>
            </a:r>
            <a:r>
              <a:rPr lang="en-US" sz="1100">
                <a:ea typeface="+mn-lt"/>
                <a:cs typeface="+mn-lt"/>
                <a:hlinkClick r:id="rId9"/>
              </a:rPr>
              <a:t>https://weandthecolor.com/mercedes-benz-f-015-self-driving-car-concept/48776</a:t>
            </a:r>
            <a:r>
              <a:rPr lang="en-US" sz="1100">
                <a:ea typeface="+mn-lt"/>
                <a:cs typeface="+mn-lt"/>
              </a:rPr>
              <a:t> 2022-08-30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[11] </a:t>
            </a:r>
            <a:r>
              <a:rPr lang="en-US" sz="1100">
                <a:ea typeface="+mn-lt"/>
                <a:cs typeface="+mn-lt"/>
                <a:hlinkClick r:id="rId10"/>
              </a:rPr>
              <a:t>Updates ‹ Moral Machine — MIT Media Lab</a:t>
            </a:r>
            <a:r>
              <a:rPr lang="en-US" sz="1100">
                <a:ea typeface="+mn-lt"/>
                <a:cs typeface="+mn-lt"/>
              </a:rPr>
              <a:t> 2022-09-01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[12] </a:t>
            </a:r>
            <a:r>
              <a:rPr lang="en-US" sz="1100">
                <a:ea typeface="+mn-lt"/>
                <a:cs typeface="+mn-lt"/>
                <a:hlinkClick r:id="rId11"/>
              </a:rPr>
              <a:t>Machine Learning Algorithms in Autonomous Driving – IIoT World (iiot-world.com)</a:t>
            </a:r>
            <a:r>
              <a:rPr lang="en-US" sz="1100">
                <a:ea typeface="+mn-lt"/>
                <a:cs typeface="+mn-lt"/>
              </a:rPr>
              <a:t> 2022-09-01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[13] </a:t>
            </a:r>
            <a:r>
              <a:rPr lang="en-US" sz="1100">
                <a:ea typeface="+mn-lt"/>
                <a:cs typeface="+mn-lt"/>
                <a:hlinkClick r:id="rId12"/>
              </a:rPr>
              <a:t>How Machine Learning in Automotive Makes Self-Driving Cars a Reality | Mindy Support Outsourcing (mindy-support.com)</a:t>
            </a:r>
            <a:r>
              <a:rPr lang="en-US" sz="1100">
                <a:ea typeface="+mn-lt"/>
                <a:cs typeface="+mn-lt"/>
              </a:rPr>
              <a:t> 2022-09-01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[14] </a:t>
            </a:r>
            <a:r>
              <a:rPr lang="en-US" sz="1100">
                <a:ea typeface="+mn-lt"/>
                <a:cs typeface="+mn-lt"/>
                <a:hlinkClick r:id="rId13"/>
              </a:rPr>
              <a:t>MIT's new algorithm for self-driving cars is open-source (freethink.com)</a:t>
            </a:r>
            <a:r>
              <a:rPr lang="en-US" sz="1100">
                <a:ea typeface="+mn-lt"/>
                <a:cs typeface="+mn-lt"/>
              </a:rPr>
              <a:t> 2022-09-01</a:t>
            </a:r>
          </a:p>
          <a:p>
            <a:pPr marL="344170" indent="-344170"/>
            <a:r>
              <a:rPr lang="en-US" sz="1100">
                <a:ea typeface="+mn-lt"/>
                <a:cs typeface="+mn-lt"/>
              </a:rPr>
              <a:t>[15] </a:t>
            </a:r>
            <a:r>
              <a:rPr lang="en-US" sz="1100">
                <a:ea typeface="+mn-lt"/>
                <a:cs typeface="+mn-lt"/>
                <a:hlinkClick r:id="rId14"/>
              </a:rPr>
              <a:t>The Future Of Autonomous Vehicles: Product Or Service? (forbes.com)</a:t>
            </a:r>
            <a:r>
              <a:rPr lang="en-US" sz="1100">
                <a:ea typeface="+mn-lt"/>
                <a:cs typeface="+mn-lt"/>
              </a:rPr>
              <a:t> 2022-09-01</a:t>
            </a:r>
          </a:p>
          <a:p>
            <a:pPr marL="344170" indent="-344170"/>
            <a:endParaRPr lang="en-US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696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157-A8B4-BAF8-0BC2-2CB9616A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64" y="522306"/>
            <a:ext cx="9649019" cy="1077229"/>
          </a:xfrm>
        </p:spPr>
        <p:txBody>
          <a:bodyPr/>
          <a:lstStyle/>
          <a:p>
            <a:r>
              <a:rPr lang="en-US">
                <a:cs typeface="Arial"/>
              </a:rPr>
              <a:t>Man </a:t>
            </a:r>
            <a:r>
              <a:rPr lang="en-US" err="1">
                <a:cs typeface="Arial"/>
              </a:rPr>
              <a:t>ökar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säkerheten</a:t>
            </a:r>
            <a:r>
              <a:rPr lang="en-US">
                <a:cs typeface="Arial"/>
              </a:rPr>
              <a:t> genom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C1B6-7E08-A676-EE57-2F4C8821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381" y="1147241"/>
            <a:ext cx="7285469" cy="5601125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2400">
                <a:cs typeface="Arial"/>
              </a:rPr>
              <a:t>Lagar</a:t>
            </a:r>
          </a:p>
          <a:p>
            <a:pPr marL="795020" lvl="1" indent="-344170"/>
            <a:r>
              <a:rPr lang="en-US" sz="2000" err="1">
                <a:ea typeface="+mn-lt"/>
                <a:cs typeface="+mn-lt"/>
              </a:rPr>
              <a:t>Bilbälte</a:t>
            </a:r>
            <a:r>
              <a:rPr lang="en-US" sz="2000">
                <a:ea typeface="+mn-lt"/>
                <a:cs typeface="+mn-lt"/>
              </a:rPr>
              <a:t>, </a:t>
            </a:r>
            <a:r>
              <a:rPr lang="en-US" sz="2000" err="1">
                <a:ea typeface="+mn-lt"/>
                <a:cs typeface="+mn-lt"/>
              </a:rPr>
              <a:t>hastighet</a:t>
            </a:r>
            <a:r>
              <a:rPr lang="en-US" sz="2000">
                <a:ea typeface="+mn-lt"/>
                <a:cs typeface="+mn-lt"/>
              </a:rPr>
              <a:t>, </a:t>
            </a:r>
            <a:r>
              <a:rPr lang="en-US" sz="2000" err="1">
                <a:ea typeface="+mn-lt"/>
                <a:cs typeface="+mn-lt"/>
              </a:rPr>
              <a:t>hjälm</a:t>
            </a:r>
            <a:endParaRPr lang="en-US" sz="2000">
              <a:ea typeface="+mn-lt"/>
              <a:cs typeface="+mn-lt"/>
            </a:endParaRPr>
          </a:p>
          <a:p>
            <a:pPr marL="344170" indent="-344170"/>
            <a:r>
              <a:rPr lang="en-US" sz="2400" err="1">
                <a:ea typeface="+mn-lt"/>
                <a:cs typeface="+mn-lt"/>
              </a:rPr>
              <a:t>Vägplanering</a:t>
            </a:r>
            <a:endParaRPr lang="en-US" sz="2400">
              <a:ea typeface="+mn-lt"/>
              <a:cs typeface="+mn-lt"/>
            </a:endParaRPr>
          </a:p>
          <a:p>
            <a:pPr marL="344170" indent="-344170"/>
            <a:r>
              <a:rPr lang="en-US" sz="2400" err="1">
                <a:cs typeface="Arial"/>
              </a:rPr>
              <a:t>Tekniska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lösningar</a:t>
            </a:r>
            <a:endParaRPr lang="en-US" sz="2400">
              <a:cs typeface="Arial"/>
            </a:endParaRPr>
          </a:p>
          <a:p>
            <a:pPr marL="795020" lvl="1" indent="-344170"/>
            <a:r>
              <a:rPr lang="en-US" sz="2000" err="1">
                <a:cs typeface="Arial"/>
              </a:rPr>
              <a:t>Bildesign</a:t>
            </a:r>
            <a:r>
              <a:rPr lang="en-US" sz="2000">
                <a:cs typeface="Arial"/>
              </a:rPr>
              <a:t> </a:t>
            </a:r>
          </a:p>
          <a:p>
            <a:pPr marL="795020" lvl="1" indent="-344170"/>
            <a:r>
              <a:rPr lang="en-US" sz="2000" err="1">
                <a:cs typeface="Arial"/>
              </a:rPr>
              <a:t>Alkolås</a:t>
            </a:r>
            <a:endParaRPr lang="en-US" sz="2000">
              <a:cs typeface="Arial"/>
            </a:endParaRPr>
          </a:p>
          <a:p>
            <a:pPr marL="795020" lvl="1" indent="-344170"/>
            <a:r>
              <a:rPr lang="en-US" sz="2000" err="1">
                <a:cs typeface="Arial"/>
              </a:rPr>
              <a:t>Trötthetsindikator</a:t>
            </a:r>
            <a:endParaRPr lang="en-US" sz="2000">
              <a:cs typeface="Arial"/>
            </a:endParaRPr>
          </a:p>
          <a:p>
            <a:pPr marL="795020" lvl="1" indent="-344170"/>
            <a:endParaRPr lang="en-US" sz="16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2CB16-E999-74EB-0556-6D10059C2480}"/>
              </a:ext>
            </a:extLst>
          </p:cNvPr>
          <p:cNvSpPr txBox="1"/>
          <p:nvPr/>
        </p:nvSpPr>
        <p:spPr>
          <a:xfrm>
            <a:off x="1200150" y="6224587"/>
            <a:ext cx="38028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D9D9B"/>
                </a:solidFill>
                <a:cs typeface="Segoe UI"/>
                <a:hlinkClick r:id="rId3"/>
              </a:rPr>
              <a:t>WHO | Death on the roads</a:t>
            </a:r>
            <a:endParaRPr lang="en-US"/>
          </a:p>
        </p:txBody>
      </p:sp>
      <p:pic>
        <p:nvPicPr>
          <p:cNvPr id="111" name="Picture 111">
            <a:extLst>
              <a:ext uri="{FF2B5EF4-FFF2-40B4-BE49-F238E27FC236}">
                <a16:creationId xmlns:a16="http://schemas.microsoft.com/office/drawing/2014/main" id="{3C085B77-4B69-D32B-2FA9-EA05ECDA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512" y="1815546"/>
            <a:ext cx="2135981" cy="2735560"/>
          </a:xfrm>
          <a:prstGeom prst="rect">
            <a:avLst/>
          </a:prstGeom>
        </p:spPr>
      </p:pic>
      <p:pic>
        <p:nvPicPr>
          <p:cNvPr id="112" name="Picture 112">
            <a:extLst>
              <a:ext uri="{FF2B5EF4-FFF2-40B4-BE49-F238E27FC236}">
                <a16:creationId xmlns:a16="http://schemas.microsoft.com/office/drawing/2014/main" id="{24A80E5D-7256-FC57-03D9-FE78B6342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275" y="3691659"/>
            <a:ext cx="3088480" cy="1573298"/>
          </a:xfrm>
          <a:prstGeom prst="rect">
            <a:avLst/>
          </a:prstGeom>
        </p:spPr>
      </p:pic>
      <p:pic>
        <p:nvPicPr>
          <p:cNvPr id="113" name="Picture 113">
            <a:extLst>
              <a:ext uri="{FF2B5EF4-FFF2-40B4-BE49-F238E27FC236}">
                <a16:creationId xmlns:a16="http://schemas.microsoft.com/office/drawing/2014/main" id="{79C0E849-0593-0F3D-7AC3-438C67B4F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961" y="4783090"/>
            <a:ext cx="2638424" cy="1762858"/>
          </a:xfrm>
          <a:prstGeom prst="rect">
            <a:avLst/>
          </a:prstGeom>
        </p:spPr>
      </p:pic>
      <p:pic>
        <p:nvPicPr>
          <p:cNvPr id="114" name="Picture 114">
            <a:extLst>
              <a:ext uri="{FF2B5EF4-FFF2-40B4-BE49-F238E27FC236}">
                <a16:creationId xmlns:a16="http://schemas.microsoft.com/office/drawing/2014/main" id="{85C54725-368C-BB2D-1D84-C424BB137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70" y="1602282"/>
            <a:ext cx="2743200" cy="17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129" y="674333"/>
            <a:ext cx="6378102" cy="3875778"/>
          </a:xfrm>
        </p:spPr>
        <p:txBody>
          <a:bodyPr rtlCol="0">
            <a:normAutofit/>
          </a:bodyPr>
          <a:lstStyle/>
          <a:p>
            <a:pPr algn="l"/>
            <a:r>
              <a:rPr lang="sv-SE" sz="8000">
                <a:cs typeface="Arial"/>
              </a:rPr>
              <a:t>Självkörande bilar</a:t>
            </a:r>
            <a:endParaRPr lang="sv-SE" sz="800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1801" y="2876751"/>
            <a:ext cx="4517241" cy="3875778"/>
          </a:xfrm>
        </p:spPr>
        <p:txBody>
          <a:bodyPr rtlCol="0" anchor="b">
            <a:normAutofit/>
          </a:bodyPr>
          <a:lstStyle/>
          <a:p>
            <a:r>
              <a:rPr lang="sv-SE" sz="2000">
                <a:cs typeface="Arial"/>
              </a:rPr>
              <a:t>Joel, Pontus och </a:t>
            </a:r>
            <a:r>
              <a:rPr lang="sv-SE" sz="2000" err="1">
                <a:cs typeface="Arial"/>
              </a:rPr>
              <a:t>Dorota</a:t>
            </a:r>
            <a:endParaRPr lang="sv-SE" sz="200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D8EA4B-0AC8-F28D-FEFB-76C8A9E4A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71" y="2529869"/>
            <a:ext cx="4795683" cy="30756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915744-F501-5236-3CEE-682346F5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95" y="3552452"/>
            <a:ext cx="3785346" cy="30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157-A8B4-BAF8-0BC2-2CB9616A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8122454" cy="678645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Klassificering</a:t>
            </a:r>
            <a:r>
              <a:rPr lang="en-US">
                <a:ea typeface="+mj-lt"/>
                <a:cs typeface="+mj-lt"/>
              </a:rPr>
              <a:t> av </a:t>
            </a:r>
            <a:r>
              <a:rPr lang="en-US" err="1">
                <a:ea typeface="+mj-lt"/>
                <a:cs typeface="+mj-lt"/>
              </a:rPr>
              <a:t>nivåer</a:t>
            </a:r>
            <a:r>
              <a:rPr lang="en-US">
                <a:ea typeface="+mj-lt"/>
                <a:cs typeface="+mj-lt"/>
              </a:rPr>
              <a:t> av </a:t>
            </a:r>
            <a:r>
              <a:rPr lang="en-US" err="1">
                <a:ea typeface="+mj-lt"/>
                <a:cs typeface="+mj-lt"/>
              </a:rPr>
              <a:t>självkörande</a:t>
            </a:r>
            <a:r>
              <a:rPr lang="en-US">
                <a:ea typeface="+mj-lt"/>
                <a:cs typeface="+mj-lt"/>
              </a:rPr>
              <a:t>.</a:t>
            </a:r>
            <a:endParaRPr lang="en-US">
              <a:cs typeface="Arial"/>
            </a:endParaRPr>
          </a:p>
        </p:txBody>
      </p:sp>
      <p:pic>
        <p:nvPicPr>
          <p:cNvPr id="4" name="Bildobjekt 4" descr="En bild som visar text, bord&#10;&#10;Automatiskt genererad beskrivning">
            <a:extLst>
              <a:ext uri="{FF2B5EF4-FFF2-40B4-BE49-F238E27FC236}">
                <a16:creationId xmlns:a16="http://schemas.microsoft.com/office/drawing/2014/main" id="{3643780A-FC83-8AEB-0720-856AB778D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580" y="1929659"/>
            <a:ext cx="4896588" cy="4346830"/>
          </a:xfrm>
        </p:spPr>
      </p:pic>
      <p:pic>
        <p:nvPicPr>
          <p:cNvPr id="6" name="Bildobjekt 6" descr="En bild som visar text, clipart&#10;&#10;Automatiskt genererad beskrivning">
            <a:extLst>
              <a:ext uri="{FF2B5EF4-FFF2-40B4-BE49-F238E27FC236}">
                <a16:creationId xmlns:a16="http://schemas.microsoft.com/office/drawing/2014/main" id="{3AB2C0DB-898C-CC5C-CA28-CD9F9C28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60" y="1926336"/>
            <a:ext cx="1882140" cy="2380488"/>
          </a:xfrm>
          <a:prstGeom prst="rect">
            <a:avLst/>
          </a:prstGeom>
        </p:spPr>
      </p:pic>
      <p:pic>
        <p:nvPicPr>
          <p:cNvPr id="7" name="Bildobjekt 7">
            <a:extLst>
              <a:ext uri="{FF2B5EF4-FFF2-40B4-BE49-F238E27FC236}">
                <a16:creationId xmlns:a16="http://schemas.microsoft.com/office/drawing/2014/main" id="{7B1857A5-35B4-F075-E6F3-E7A41ED6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360" y="4510621"/>
            <a:ext cx="2042160" cy="1768679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59A4530-5559-20D9-F8C3-25BA290AE58D}"/>
              </a:ext>
            </a:extLst>
          </p:cNvPr>
          <p:cNvSpPr txBox="1"/>
          <p:nvPr/>
        </p:nvSpPr>
        <p:spPr>
          <a:xfrm>
            <a:off x="1495513" y="6409345"/>
            <a:ext cx="22361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>
                <a:ea typeface="+mn-lt"/>
                <a:cs typeface="+mn-lt"/>
              </a:rPr>
              <a:t>[4]</a:t>
            </a:r>
            <a:endParaRPr lang="sv-S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8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157-A8B4-BAF8-0BC2-2CB9616A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04" y="380998"/>
            <a:ext cx="3544422" cy="3123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Hur </a:t>
            </a:r>
            <a:r>
              <a:rPr lang="en-US" sz="3600" err="1"/>
              <a:t>fungerar</a:t>
            </a:r>
            <a:r>
              <a:rPr lang="en-US" sz="3600"/>
              <a:t> </a:t>
            </a:r>
            <a:r>
              <a:rPr lang="en-US" sz="3600" err="1"/>
              <a:t>lösningen</a:t>
            </a:r>
            <a:r>
              <a:rPr lang="en-US" sz="3600"/>
              <a:t> </a:t>
            </a:r>
            <a:r>
              <a:rPr lang="en-US" sz="3600" err="1"/>
              <a:t>tekniskt</a:t>
            </a:r>
            <a:r>
              <a:rPr lang="en-US" sz="3600"/>
              <a:t>? </a:t>
            </a:r>
            <a:endParaRPr lang="en-US" sz="3600">
              <a:cs typeface="Arial"/>
            </a:endParaRP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DFA2E781-5ABC-2016-FA0C-1352CE93DCA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pic>
        <p:nvPicPr>
          <p:cNvPr id="18" name="Bildobjekt 19">
            <a:extLst>
              <a:ext uri="{FF2B5EF4-FFF2-40B4-BE49-F238E27FC236}">
                <a16:creationId xmlns:a16="http://schemas.microsoft.com/office/drawing/2014/main" id="{470F3750-0D01-ECCA-358D-A355F345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64" y="2397305"/>
            <a:ext cx="3776980" cy="1566076"/>
          </a:xfrm>
          <a:prstGeom prst="rect">
            <a:avLst/>
          </a:prstGeom>
        </p:spPr>
      </p:pic>
      <p:sp>
        <p:nvSpPr>
          <p:cNvPr id="20" name="textruta 19">
            <a:extLst>
              <a:ext uri="{FF2B5EF4-FFF2-40B4-BE49-F238E27FC236}">
                <a16:creationId xmlns:a16="http://schemas.microsoft.com/office/drawing/2014/main" id="{40E89A9E-6E1D-EDC2-CC8F-889176F3FE06}"/>
              </a:ext>
            </a:extLst>
          </p:cNvPr>
          <p:cNvSpPr txBox="1"/>
          <p:nvPr/>
        </p:nvSpPr>
        <p:spPr>
          <a:xfrm>
            <a:off x="1007119" y="6415719"/>
            <a:ext cx="2813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cs typeface="Arial"/>
              </a:rPr>
              <a:t>Referens </a:t>
            </a:r>
            <a:r>
              <a:rPr lang="sv-SE" b="1">
                <a:ea typeface="+mn-lt"/>
                <a:cs typeface="+mn-lt"/>
              </a:rPr>
              <a:t>[1][3]</a:t>
            </a:r>
            <a:endParaRPr lang="sv-SE">
              <a:ea typeface="+mn-lt"/>
              <a:cs typeface="+mn-lt"/>
            </a:endParaRP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282F6484-DF22-8B41-9DB6-C752B751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4341495"/>
            <a:ext cx="3771900" cy="154305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3A0CED96-AEEF-7207-D36E-E6219426F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72" y="936766"/>
            <a:ext cx="6524944" cy="49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69157-A8B4-BAF8-0BC2-2CB9616A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8" y="319594"/>
            <a:ext cx="6529041" cy="1077229"/>
          </a:xfrm>
        </p:spPr>
        <p:txBody>
          <a:bodyPr>
            <a:normAutofit/>
          </a:bodyPr>
          <a:lstStyle/>
          <a:p>
            <a:pPr algn="l"/>
            <a:r>
              <a:rPr lang="en-US" err="1">
                <a:ea typeface="+mj-lt"/>
                <a:cs typeface="+mj-lt"/>
              </a:rPr>
              <a:t>Algoritmerna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som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möjliggör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detta</a:t>
            </a:r>
            <a:endParaRPr lang="en-US" err="1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938544-FF02-850D-3CA7-BDAE546B8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787" y="992900"/>
            <a:ext cx="3939656" cy="284596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AED20D-1EFD-CB72-4C56-4DD4B5331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731" y="3922352"/>
            <a:ext cx="3941766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BCB41-BAC6-6ED4-AE28-73D83882E072}"/>
              </a:ext>
            </a:extLst>
          </p:cNvPr>
          <p:cNvSpPr txBox="1"/>
          <p:nvPr/>
        </p:nvSpPr>
        <p:spPr>
          <a:xfrm>
            <a:off x="1006230" y="888999"/>
            <a:ext cx="4894384" cy="310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Regression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1C8E9-5A1F-E970-4C67-934863EAB5C5}"/>
              </a:ext>
            </a:extLst>
          </p:cNvPr>
          <p:cNvSpPr txBox="1"/>
          <p:nvPr/>
        </p:nvSpPr>
        <p:spPr>
          <a:xfrm>
            <a:off x="1006229" y="6486766"/>
            <a:ext cx="4894384" cy="310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400">
                <a:ea typeface="+mn-lt"/>
                <a:cs typeface="+mn-lt"/>
              </a:rPr>
              <a:t>Källa: [6], [7], [8], [12], [13]</a:t>
            </a:r>
            <a:endParaRPr lang="en-US" sz="14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6EB44-B53A-E2F6-351D-FCAB4736BF60}"/>
              </a:ext>
            </a:extLst>
          </p:cNvPr>
          <p:cNvSpPr txBox="1"/>
          <p:nvPr/>
        </p:nvSpPr>
        <p:spPr>
          <a:xfrm>
            <a:off x="1328614" y="859690"/>
            <a:ext cx="4894384" cy="1412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br>
              <a:rPr lang="en-US" sz="1400" b="1">
                <a:ea typeface="+mn-lt"/>
                <a:cs typeface="+mn-lt"/>
              </a:rPr>
            </a:br>
            <a:r>
              <a:rPr lang="en-US" sz="1400" b="1" err="1">
                <a:ea typeface="+mn-lt"/>
                <a:cs typeface="+mn-lt"/>
              </a:rPr>
              <a:t>Exempel</a:t>
            </a:r>
            <a:r>
              <a:rPr lang="en-US" sz="1400" b="1">
                <a:ea typeface="+mn-lt"/>
                <a:cs typeface="+mn-lt"/>
              </a:rPr>
              <a:t>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Bayesian regression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Neural network regression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Decision forest regression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97D3A-DEC1-BDEF-5FE5-81E1E5808044}"/>
              </a:ext>
            </a:extLst>
          </p:cNvPr>
          <p:cNvSpPr txBox="1"/>
          <p:nvPr/>
        </p:nvSpPr>
        <p:spPr>
          <a:xfrm>
            <a:off x="1006229" y="2334843"/>
            <a:ext cx="4894384" cy="310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Pattern Recognition Algorithms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7EBC0-1DC4-F0DA-352A-6ED815CB3E9A}"/>
              </a:ext>
            </a:extLst>
          </p:cNvPr>
          <p:cNvSpPr txBox="1"/>
          <p:nvPr/>
        </p:nvSpPr>
        <p:spPr>
          <a:xfrm>
            <a:off x="1328613" y="2334842"/>
            <a:ext cx="4894384" cy="1856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br>
              <a:rPr lang="en-US" sz="1400" b="1">
                <a:ea typeface="+mn-lt"/>
                <a:cs typeface="+mn-lt"/>
              </a:rPr>
            </a:br>
            <a:r>
              <a:rPr lang="en-US" sz="1400" b="1" err="1">
                <a:ea typeface="+mn-lt"/>
                <a:cs typeface="+mn-lt"/>
              </a:rPr>
              <a:t>Exempel</a:t>
            </a:r>
            <a:r>
              <a:rPr lang="en-US" sz="1400" b="1">
                <a:ea typeface="+mn-lt"/>
                <a:cs typeface="+mn-lt"/>
              </a:rPr>
              <a:t>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Support vector machines (SVM)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Histograms of oriented gradients (HOG)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Principal component analysis (PCA)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Bayes decision rule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K-nearest neighbor (KNN)</a:t>
            </a:r>
            <a:endParaRPr lang="en-US" sz="140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306C-C621-3D6A-9AFB-A66D6C93F412}"/>
              </a:ext>
            </a:extLst>
          </p:cNvPr>
          <p:cNvSpPr txBox="1"/>
          <p:nvPr/>
        </p:nvSpPr>
        <p:spPr>
          <a:xfrm>
            <a:off x="1328614" y="4396151"/>
            <a:ext cx="4894384" cy="887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err="1">
                <a:ea typeface="+mn-lt"/>
                <a:cs typeface="+mn-lt"/>
              </a:rPr>
              <a:t>Exempel</a:t>
            </a:r>
            <a:r>
              <a:rPr lang="en-US" sz="1400" b="1">
                <a:ea typeface="+mn-lt"/>
                <a:cs typeface="+mn-lt"/>
              </a:rPr>
              <a:t>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K-means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Multi-class neural networks</a:t>
            </a:r>
            <a:endParaRPr lang="en-US" sz="140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0528A-4CF6-410E-955B-8714D1D83984}"/>
              </a:ext>
            </a:extLst>
          </p:cNvPr>
          <p:cNvSpPr txBox="1"/>
          <p:nvPr/>
        </p:nvSpPr>
        <p:spPr>
          <a:xfrm>
            <a:off x="1006229" y="4171459"/>
            <a:ext cx="4894384" cy="310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Cluster Algorithms</a:t>
            </a:r>
            <a:endParaRPr lang="en-US" sz="1400" b="1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A7F31-5330-0DB5-6F82-E1729A3A05DE}"/>
              </a:ext>
            </a:extLst>
          </p:cNvPr>
          <p:cNvSpPr txBox="1"/>
          <p:nvPr/>
        </p:nvSpPr>
        <p:spPr>
          <a:xfrm>
            <a:off x="1328614" y="5460998"/>
            <a:ext cx="4894384" cy="887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err="1">
                <a:ea typeface="+mn-lt"/>
                <a:cs typeface="+mn-lt"/>
              </a:rPr>
              <a:t>Exempel</a:t>
            </a:r>
            <a:r>
              <a:rPr lang="en-US" sz="1400" b="1">
                <a:ea typeface="+mn-lt"/>
                <a:cs typeface="+mn-lt"/>
              </a:rPr>
              <a:t>: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Gradient boosting (GDM)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/>
              <a:buChar char="•"/>
            </a:pPr>
            <a:r>
              <a:rPr lang="en-US" sz="1400" b="1" err="1">
                <a:ea typeface="+mn-lt"/>
                <a:cs typeface="+mn-lt"/>
              </a:rPr>
              <a:t>AdaBoosting</a:t>
            </a:r>
            <a:endParaRPr lang="en-US" sz="1400" err="1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08F39-CEE7-8D53-8AAD-989D6D8944B3}"/>
              </a:ext>
            </a:extLst>
          </p:cNvPr>
          <p:cNvSpPr txBox="1"/>
          <p:nvPr/>
        </p:nvSpPr>
        <p:spPr>
          <a:xfrm>
            <a:off x="1006228" y="5236305"/>
            <a:ext cx="4894384" cy="310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Decision Matrix Algorithms</a:t>
            </a:r>
            <a:endParaRPr lang="en-US" sz="14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87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0A87D-328C-C6A8-8E34-5926FE6E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747" y="664283"/>
            <a:ext cx="8953093" cy="689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Utvecklingsområden</a:t>
            </a:r>
            <a:endParaRPr lang="en-US" err="1"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976EBD1-D539-709D-F5C8-8677E094A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61" r="2" b="2"/>
          <a:stretch/>
        </p:blipFill>
        <p:spPr>
          <a:xfrm>
            <a:off x="5732889" y="2032477"/>
            <a:ext cx="5180435" cy="3627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8445CFC-FEDC-3155-B251-A5B8B5E496F6}"/>
              </a:ext>
            </a:extLst>
          </p:cNvPr>
          <p:cNvSpPr txBox="1"/>
          <p:nvPr/>
        </p:nvSpPr>
        <p:spPr>
          <a:xfrm>
            <a:off x="1373517" y="1423676"/>
            <a:ext cx="4408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sz="2000" b="1">
                <a:cs typeface="Arial"/>
              </a:rPr>
              <a:t>Säkerhet</a:t>
            </a:r>
            <a:endParaRPr lang="sv-SE" sz="2000" b="1"/>
          </a:p>
        </p:txBody>
      </p:sp>
      <p:sp>
        <p:nvSpPr>
          <p:cNvPr id="3" name="textruta 3">
            <a:extLst>
              <a:ext uri="{FF2B5EF4-FFF2-40B4-BE49-F238E27FC236}">
                <a16:creationId xmlns:a16="http://schemas.microsoft.com/office/drawing/2014/main" id="{88AB89C2-D56F-A2AA-7E1C-3FB01E7D60DE}"/>
              </a:ext>
            </a:extLst>
          </p:cNvPr>
          <p:cNvSpPr txBox="1"/>
          <p:nvPr/>
        </p:nvSpPr>
        <p:spPr>
          <a:xfrm>
            <a:off x="1373517" y="1755829"/>
            <a:ext cx="44080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>
                <a:cs typeface="Arial"/>
              </a:rPr>
              <a:t>Oförutsägbara händelser</a:t>
            </a:r>
            <a:endParaRPr lang="en-US">
              <a:cs typeface="Arial" panose="020B0604020202020204"/>
            </a:endParaRPr>
          </a:p>
          <a:p>
            <a:pPr marL="742950" lvl="1" indent="-285750">
              <a:buFont typeface="Arial"/>
              <a:buChar char="•"/>
            </a:pPr>
            <a:r>
              <a:rPr lang="sv-SE">
                <a:cs typeface="Arial"/>
              </a:rPr>
              <a:t>Väder</a:t>
            </a:r>
          </a:p>
          <a:p>
            <a:pPr marL="742950" lvl="1" indent="-285750">
              <a:buFont typeface="Arial"/>
              <a:buChar char="•"/>
            </a:pPr>
            <a:r>
              <a:rPr lang="sv-SE">
                <a:cs typeface="Arial"/>
              </a:rPr>
              <a:t>Beteende och trafikhändelser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Arial"/>
              </a:rPr>
              <a:t>Uppnå 0-Visionen</a:t>
            </a:r>
            <a:endParaRPr lang="sv-SE"/>
          </a:p>
        </p:txBody>
      </p:sp>
      <p:sp>
        <p:nvSpPr>
          <p:cNvPr id="5" name="textruta 3">
            <a:extLst>
              <a:ext uri="{FF2B5EF4-FFF2-40B4-BE49-F238E27FC236}">
                <a16:creationId xmlns:a16="http://schemas.microsoft.com/office/drawing/2014/main" id="{847BDDBC-9DED-56D7-5C64-80A4DAACEC8C}"/>
              </a:ext>
            </a:extLst>
          </p:cNvPr>
          <p:cNvSpPr txBox="1"/>
          <p:nvPr/>
        </p:nvSpPr>
        <p:spPr>
          <a:xfrm>
            <a:off x="1373516" y="2957444"/>
            <a:ext cx="4408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sz="2000" b="1">
                <a:cs typeface="Arial"/>
              </a:rPr>
              <a:t>Teknologi</a:t>
            </a:r>
            <a:endParaRPr lang="en-US" sz="2000" b="1"/>
          </a:p>
        </p:txBody>
      </p:sp>
      <p:sp>
        <p:nvSpPr>
          <p:cNvPr id="7" name="textruta 3">
            <a:extLst>
              <a:ext uri="{FF2B5EF4-FFF2-40B4-BE49-F238E27FC236}">
                <a16:creationId xmlns:a16="http://schemas.microsoft.com/office/drawing/2014/main" id="{094D06D2-ABAB-9064-73C8-CE5116EC21A4}"/>
              </a:ext>
            </a:extLst>
          </p:cNvPr>
          <p:cNvSpPr txBox="1"/>
          <p:nvPr/>
        </p:nvSpPr>
        <p:spPr>
          <a:xfrm>
            <a:off x="1012055" y="6425522"/>
            <a:ext cx="440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cs typeface="Arial"/>
              </a:rPr>
              <a:t>Källa: [9], [10], [14], [15]</a:t>
            </a:r>
            <a:endParaRPr lang="sv-SE"/>
          </a:p>
        </p:txBody>
      </p:sp>
      <p:sp>
        <p:nvSpPr>
          <p:cNvPr id="8" name="textruta 3">
            <a:extLst>
              <a:ext uri="{FF2B5EF4-FFF2-40B4-BE49-F238E27FC236}">
                <a16:creationId xmlns:a16="http://schemas.microsoft.com/office/drawing/2014/main" id="{D8D829D4-36ED-B7CA-BCCC-E000C7C87C2B}"/>
              </a:ext>
            </a:extLst>
          </p:cNvPr>
          <p:cNvSpPr txBox="1"/>
          <p:nvPr/>
        </p:nvSpPr>
        <p:spPr>
          <a:xfrm>
            <a:off x="1373516" y="3328675"/>
            <a:ext cx="44080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>
                <a:cs typeface="Arial"/>
              </a:rPr>
              <a:t>Förbättrad hårdvara</a:t>
            </a:r>
            <a:endParaRPr lang="en-US">
              <a:cs typeface="Arial" panose="020B0604020202020204"/>
            </a:endParaRPr>
          </a:p>
          <a:p>
            <a:pPr marL="742950" lvl="1" indent="-285750">
              <a:buFont typeface="Arial"/>
              <a:buChar char="•"/>
            </a:pPr>
            <a:r>
              <a:rPr lang="sv-SE">
                <a:cs typeface="Arial"/>
              </a:rPr>
              <a:t>Ökar prestandan</a:t>
            </a:r>
          </a:p>
          <a:p>
            <a:pPr marL="742950" lvl="1" indent="-285750">
              <a:buFont typeface="Arial"/>
              <a:buChar char="•"/>
            </a:pPr>
            <a:r>
              <a:rPr lang="sv-SE">
                <a:cs typeface="Arial"/>
              </a:rPr>
              <a:t>Snabbare kommunikation</a:t>
            </a:r>
          </a:p>
          <a:p>
            <a:pPr marL="285750" indent="-285750">
              <a:buFont typeface="Arial"/>
              <a:buChar char="•"/>
            </a:pPr>
            <a:r>
              <a:rPr lang="sv-SE">
                <a:cs typeface="Arial"/>
              </a:rPr>
              <a:t>Simulations miljöer</a:t>
            </a:r>
            <a:endParaRPr lang="sv-SE"/>
          </a:p>
        </p:txBody>
      </p:sp>
      <p:sp>
        <p:nvSpPr>
          <p:cNvPr id="9" name="textruta 3">
            <a:extLst>
              <a:ext uri="{FF2B5EF4-FFF2-40B4-BE49-F238E27FC236}">
                <a16:creationId xmlns:a16="http://schemas.microsoft.com/office/drawing/2014/main" id="{A5597DB5-FCE3-CDAD-0411-2A5F4F1D1C69}"/>
              </a:ext>
            </a:extLst>
          </p:cNvPr>
          <p:cNvSpPr txBox="1"/>
          <p:nvPr/>
        </p:nvSpPr>
        <p:spPr>
          <a:xfrm>
            <a:off x="1373515" y="4481444"/>
            <a:ext cx="4408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sz="2000" b="1">
                <a:cs typeface="Arial"/>
              </a:rPr>
              <a:t>Miljö</a:t>
            </a:r>
            <a:endParaRPr lang="sv-SE" sz="2000" b="1"/>
          </a:p>
        </p:txBody>
      </p:sp>
      <p:sp>
        <p:nvSpPr>
          <p:cNvPr id="10" name="textruta 3">
            <a:extLst>
              <a:ext uri="{FF2B5EF4-FFF2-40B4-BE49-F238E27FC236}">
                <a16:creationId xmlns:a16="http://schemas.microsoft.com/office/drawing/2014/main" id="{AACF7471-7893-3F49-59A5-2D51C7A04ECC}"/>
              </a:ext>
            </a:extLst>
          </p:cNvPr>
          <p:cNvSpPr txBox="1"/>
          <p:nvPr/>
        </p:nvSpPr>
        <p:spPr>
          <a:xfrm>
            <a:off x="1373517" y="4852675"/>
            <a:ext cx="44080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>
                <a:cs typeface="Arial"/>
              </a:rPr>
              <a:t>Förbättrad körning</a:t>
            </a:r>
          </a:p>
          <a:p>
            <a:pPr marL="742950" lvl="1" indent="-285750">
              <a:buFont typeface="Arial"/>
              <a:buChar char="•"/>
            </a:pPr>
            <a:r>
              <a:rPr lang="sv-SE">
                <a:cs typeface="Arial"/>
              </a:rPr>
              <a:t>Minskad förbrukning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3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209E-9387-EB04-1187-85335F4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692" y="765770"/>
            <a:ext cx="7958331" cy="1077229"/>
          </a:xfrm>
        </p:spPr>
        <p:txBody>
          <a:bodyPr/>
          <a:lstStyle/>
          <a:p>
            <a:pPr algn="l"/>
            <a:r>
              <a:rPr lang="en-US" err="1">
                <a:cs typeface="Arial"/>
              </a:rPr>
              <a:t>Några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nackdelar</a:t>
            </a:r>
            <a:r>
              <a:rPr lang="en-US">
                <a:cs typeface="Arial"/>
              </a:rPr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7036-2B44-E48C-4981-32D0A2E9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717" y="2152969"/>
            <a:ext cx="8486653" cy="3997828"/>
          </a:xfrm>
        </p:spPr>
        <p:txBody>
          <a:bodyPr/>
          <a:lstStyle/>
          <a:p>
            <a:pPr marL="344170" indent="-344170"/>
            <a:r>
              <a:rPr lang="en-US" sz="2800">
                <a:cs typeface="Arial"/>
              </a:rPr>
              <a:t>Maskin- </a:t>
            </a:r>
            <a:r>
              <a:rPr lang="en-US" sz="2800" err="1">
                <a:cs typeface="Arial"/>
              </a:rPr>
              <a:t>och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mjukvarofel</a:t>
            </a:r>
            <a:endParaRPr lang="en-US" sz="2800">
              <a:cs typeface="Arial"/>
            </a:endParaRPr>
          </a:p>
          <a:p>
            <a:pPr marL="344170" indent="-344170"/>
            <a:r>
              <a:rPr lang="en-US" sz="2800" err="1">
                <a:cs typeface="Arial"/>
              </a:rPr>
              <a:t>Datasäkerhet</a:t>
            </a:r>
            <a:endParaRPr lang="en-US" sz="2800">
              <a:cs typeface="Arial"/>
            </a:endParaRPr>
          </a:p>
          <a:p>
            <a:pPr marL="344170" indent="-344170"/>
            <a:r>
              <a:rPr lang="en-US" sz="2800" err="1">
                <a:cs typeface="Arial"/>
              </a:rPr>
              <a:t>Förlorade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jobb</a:t>
            </a:r>
            <a:endParaRPr lang="en-US" sz="2800">
              <a:cs typeface="Arial"/>
            </a:endParaRPr>
          </a:p>
          <a:p>
            <a:pPr marL="344170" indent="-344170"/>
            <a:r>
              <a:rPr lang="en-US" sz="2800" err="1">
                <a:cs typeface="Arial"/>
              </a:rPr>
              <a:t>Initialt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stora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kostnader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D7131-7485-EF31-3A28-164FC9E6A3A6}"/>
              </a:ext>
            </a:extLst>
          </p:cNvPr>
          <p:cNvSpPr txBox="1"/>
          <p:nvPr/>
        </p:nvSpPr>
        <p:spPr>
          <a:xfrm>
            <a:off x="1172136" y="6237194"/>
            <a:ext cx="10847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 [5]</a:t>
            </a:r>
            <a:endParaRPr lang="en-US"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C850EC1-CF11-17B9-FCEB-A6E2BE8E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0" y="1881811"/>
            <a:ext cx="4600484" cy="243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7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7036-2B44-E48C-4981-32D0A2E9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245" y="4530782"/>
            <a:ext cx="9023494" cy="979767"/>
          </a:xfrm>
        </p:spPr>
        <p:txBody>
          <a:bodyPr vert="horz" lIns="91440" tIns="0" rIns="91440" bIns="45720" rtlCol="0" anchor="b">
            <a:normAutofit fontScale="92500"/>
          </a:bodyPr>
          <a:lstStyle/>
          <a:p>
            <a:pPr marL="0" indent="0">
              <a:buNone/>
            </a:pPr>
            <a:r>
              <a:rPr lang="en-US" sz="3200" err="1"/>
              <a:t>Moralaspekten</a:t>
            </a:r>
            <a:r>
              <a:rPr lang="en-US" sz="3200"/>
              <a:t> – Vad </a:t>
            </a:r>
            <a:r>
              <a:rPr lang="en-US" sz="3200" err="1"/>
              <a:t>är</a:t>
            </a:r>
            <a:r>
              <a:rPr lang="en-US" sz="3200"/>
              <a:t> </a:t>
            </a:r>
            <a:r>
              <a:rPr lang="en-US" sz="3200" err="1"/>
              <a:t>rätt</a:t>
            </a:r>
            <a:r>
              <a:rPr lang="en-US" sz="3200"/>
              <a:t> </a:t>
            </a:r>
            <a:r>
              <a:rPr lang="en-US" sz="3200" err="1"/>
              <a:t>beslut</a:t>
            </a:r>
            <a:r>
              <a:rPr lang="en-US" sz="3200"/>
              <a:t>? </a:t>
            </a:r>
            <a:r>
              <a:rPr lang="en-US" sz="3200" err="1"/>
              <a:t>Vems</a:t>
            </a:r>
            <a:r>
              <a:rPr lang="en-US" sz="3200"/>
              <a:t> </a:t>
            </a:r>
            <a:r>
              <a:rPr lang="en-US" sz="3200" err="1"/>
              <a:t>ansvar</a:t>
            </a:r>
            <a:r>
              <a:rPr lang="en-US" sz="3200"/>
              <a:t>?</a:t>
            </a:r>
            <a:endParaRPr lang="en-US" sz="3200"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505E91-B2A9-DACE-A432-4DCB02E90F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914" r="-1" b="9413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25B50-B60C-528D-B4FA-F3D04FD20AAE}"/>
              </a:ext>
            </a:extLst>
          </p:cNvPr>
          <p:cNvSpPr txBox="1"/>
          <p:nvPr/>
        </p:nvSpPr>
        <p:spPr>
          <a:xfrm>
            <a:off x="8689258" y="6415548"/>
            <a:ext cx="3450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Ref [11] Moral Machines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98F34A-BC57-7470-729C-0656F816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4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2F7BF6-CD39-4568-B8BD-EA8D252E100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Application>Microsoft Office PowerPoint</Application>
  <PresentationFormat>Widescreen</PresentationFormat>
  <Slides>12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Madison</vt:lpstr>
      <vt:lpstr>En person dör i trafiken var 23:de sekund</vt:lpstr>
      <vt:lpstr>Man ökar säkerheten genom</vt:lpstr>
      <vt:lpstr>Självkörande bilar</vt:lpstr>
      <vt:lpstr>Klassificering av nivåer av självkörande.</vt:lpstr>
      <vt:lpstr>Hur fungerar lösningen tekniskt? </vt:lpstr>
      <vt:lpstr>Algoritmerna som möjliggör detta</vt:lpstr>
      <vt:lpstr>Utvecklingsområden</vt:lpstr>
      <vt:lpstr>Några nackdelar...</vt:lpstr>
      <vt:lpstr>PowerPoint Presentation</vt:lpstr>
      <vt:lpstr>Många fördelar förutom ökad säkerhet</vt:lpstr>
      <vt:lpstr>Är självkörande bilar vår framtid? Vad tycker ni?</vt:lpstr>
      <vt:lpstr>Källor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2022-08-24T09:39:55Z</dcterms:created>
  <dcterms:modified xsi:type="dcterms:W3CDTF">2022-09-07T22:01:00Z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